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4507"/>
            <a:ext cx="6763107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🔆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Projeto LumenScript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3928"/>
            <a:ext cx="7556421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Uma linguagem de programação inclusiva para pessoas com baixa visão. LumenScript visa tornar a programação mais acessível e legível para todos.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653"/>
            <a:ext cx="5670590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🌟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Conclusão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76695" y="35828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Acessibilidade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144208"/>
            <a:ext cx="378523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LumenScript promove acessibilidade.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03454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3830122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698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Inclusão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9937790" y="3031212"/>
            <a:ext cx="3898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Promove inclusão e clareza.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03454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287905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492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Aprendizado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937790" y="5710595"/>
            <a:ext cx="3898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Facilita o aprendizado.</a:t>
            </a:r>
            <a:endParaRPr lang="en-US" sz="2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03454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6052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39677"/>
            <a:ext cx="8538924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💡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Programe com clareza. Programe com Lumen.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3800"/>
            <a:ext cx="5670590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🎯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Objetivo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683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11087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6837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Acessibilidade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5629751"/>
            <a:ext cx="5670947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 LumenScript foi criada para tornar a programação mais acessível e legível para pessoas com baixa visão.</a:t>
            </a:r>
            <a:endParaRPr lang="en-US" sz="2650" dirty="0"/>
          </a:p>
        </p:txBody>
      </p:sp>
      <p:sp>
        <p:nvSpPr>
          <p:cNvPr id="8" name="Shape 4"/>
          <p:cNvSpPr/>
          <p:nvPr/>
        </p:nvSpPr>
        <p:spPr>
          <a:xfrm>
            <a:off x="7428667" y="50683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37" y="511087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06837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Simplicidade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8165783" y="5629751"/>
            <a:ext cx="5670947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Utiliza palavras-chave claras, alto contraste e uma estrutura visual simplificada.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8935"/>
            <a:ext cx="5670590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🌐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Conceito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51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Termos Acessíveis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17275"/>
            <a:ext cx="3978116" cy="1701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Substitui elementos técnicos comuns por termos acessíveis e de fácil interpretação.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5332928" y="32651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Clareza Visual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332928" y="3917275"/>
            <a:ext cx="3978116" cy="2126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Foco em clareza visual, eliminação de ambiguidades e vocabulário em português simples.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9872067" y="32651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Visibilidade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872067" y="3917275"/>
            <a:ext cx="3978116" cy="2126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Todos os comandos são em letras 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MAIÚSCULAS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para maximizar a visibilidade.</a:t>
            </a:r>
            <a:endParaRPr lang="en-US" sz="2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124"/>
            <a:ext cx="4745355" cy="616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🧠</a:t>
            </a:r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Palavras-chave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67926" y="1514832"/>
            <a:ext cx="7580948" cy="1560671"/>
          </a:xfrm>
          <a:prstGeom prst="roundRect">
            <a:avLst>
              <a:gd name="adj" fmla="val 1824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712" y="1704618"/>
            <a:ext cx="2847142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Básicos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57712" y="2174200"/>
            <a:ext cx="7201376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INICIO, FIM, EXIBIR(...), FALAR(...), PERGUNTAR(...), GUARDAR, COMO, COM, RECEBE.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67926" y="3265289"/>
            <a:ext cx="7580948" cy="1204913"/>
          </a:xfrm>
          <a:prstGeom prst="roundRect">
            <a:avLst>
              <a:gd name="adj" fmla="val 2363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6457712" y="3455075"/>
            <a:ext cx="2847142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Condicionais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57712" y="3924657"/>
            <a:ext cx="296072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QUANDO(...), SENAO.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67926" y="4659987"/>
            <a:ext cx="7580948" cy="1204913"/>
          </a:xfrm>
          <a:prstGeom prst="roundRect">
            <a:avLst>
              <a:gd name="adj" fmla="val 2363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457712" y="4849773"/>
            <a:ext cx="2847142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Laços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57712" y="5319355"/>
            <a:ext cx="2847142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ENQUANTO(...).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267926" y="6054685"/>
            <a:ext cx="7580948" cy="1560671"/>
          </a:xfrm>
          <a:prstGeom prst="roundRect">
            <a:avLst>
              <a:gd name="adj" fmla="val 1824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6457712" y="6244471"/>
            <a:ext cx="2847142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Operadores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57712" y="6714053"/>
            <a:ext cx="7201376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IGUAL, MAIOR, MENOR, MAIS, MENOS, CONCATENA, VEZES, DIVIDIDO, etc.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5788"/>
            <a:ext cx="3685937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🌟</a:t>
            </a:r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Características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5051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2397919"/>
            <a:ext cx="466760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Acessibilidade visual com alto contraste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35035"/>
            <a:ext cx="737116" cy="8845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52005" y="3282434"/>
            <a:ext cx="659820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Menor dependência da visão durante a lógica de programação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19550"/>
            <a:ext cx="737116" cy="8845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52005" y="4166949"/>
            <a:ext cx="322921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Inclusão como valor central</a:t>
            </a:r>
            <a:endParaRPr lang="en-US" sz="17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04065"/>
            <a:ext cx="737116" cy="8845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52005" y="5051465"/>
            <a:ext cx="409610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Sintaxe natural e sem ambiguidade</a:t>
            </a:r>
            <a:endParaRPr lang="en-US" sz="17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8581"/>
            <a:ext cx="737116" cy="89523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752005" y="5935980"/>
            <a:ext cx="322790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Foco educacional e humano</a:t>
            </a:r>
            <a:endParaRPr lang="en-US" sz="1700" dirty="0"/>
          </a:p>
        </p:txBody>
      </p:sp>
      <p:sp>
        <p:nvSpPr>
          <p:cNvPr id="14" name="Text 6"/>
          <p:cNvSpPr/>
          <p:nvPr/>
        </p:nvSpPr>
        <p:spPr>
          <a:xfrm>
            <a:off x="1752005" y="6300668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6631"/>
            <a:ext cx="3685937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🌱</a:t>
            </a:r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Boas Práticas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371362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1518761"/>
            <a:ext cx="494228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Nomes descritivos para variáveis e funções.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5877"/>
            <a:ext cx="737116" cy="8845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52005" y="2403277"/>
            <a:ext cx="351353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Comentários claros no código.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40393"/>
            <a:ext cx="737116" cy="8845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52005" y="3287792"/>
            <a:ext cx="308907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Evitar linhas muito longas.</a:t>
            </a:r>
            <a:endParaRPr lang="en-US" sz="17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4908"/>
            <a:ext cx="737116" cy="8845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52005" y="4172307"/>
            <a:ext cx="556641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Código organizado com indentação consistente.</a:t>
            </a:r>
            <a:endParaRPr lang="en-US" sz="17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09423"/>
            <a:ext cx="737116" cy="88451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752005" y="5056823"/>
            <a:ext cx="403907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Utilizar alto contraste nos editores.</a:t>
            </a:r>
            <a:endParaRPr lang="en-US" sz="170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93938"/>
            <a:ext cx="737116" cy="88451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752005" y="5941338"/>
            <a:ext cx="489477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Testar com ferramentas de acessibilidade.</a:t>
            </a:r>
            <a:endParaRPr lang="en-US" sz="1700" dirty="0"/>
          </a:p>
        </p:txBody>
      </p:sp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6678454"/>
            <a:ext cx="737116" cy="884515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752005" y="6825853"/>
            <a:ext cx="446198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Palavras-chave SEMPRE em maiúsculo.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887"/>
            <a:ext cx="3965615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🧩</a:t>
            </a:r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Extensões Futuras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437233" y="1317188"/>
            <a:ext cx="15240" cy="6293406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5" name="Shape 2"/>
          <p:cNvSpPr/>
          <p:nvPr/>
        </p:nvSpPr>
        <p:spPr>
          <a:xfrm>
            <a:off x="6586299" y="1638181"/>
            <a:ext cx="438150" cy="15240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6272927" y="1481495"/>
            <a:ext cx="328613" cy="328613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96" y="1508879"/>
            <a:ext cx="219075" cy="2738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67682" y="1463159"/>
            <a:ext cx="219122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Leitores de tela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167682" y="1824633"/>
            <a:ext cx="4118491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Compatibilidade com leitores de tela.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586299" y="2711410"/>
            <a:ext cx="438150" cy="15240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11" name="Shape 7"/>
          <p:cNvSpPr/>
          <p:nvPr/>
        </p:nvSpPr>
        <p:spPr>
          <a:xfrm>
            <a:off x="6272927" y="2554724"/>
            <a:ext cx="328613" cy="328613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96" y="2582108"/>
            <a:ext cx="219075" cy="2738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67682" y="2536388"/>
            <a:ext cx="219122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Alertas sonoros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167682" y="2897862"/>
            <a:ext cx="309979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Sistema de alertas sonoros.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586299" y="3784640"/>
            <a:ext cx="438150" cy="15240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16" name="Shape 11"/>
          <p:cNvSpPr/>
          <p:nvPr/>
        </p:nvSpPr>
        <p:spPr>
          <a:xfrm>
            <a:off x="6272927" y="3627953"/>
            <a:ext cx="328613" cy="328613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696" y="3655338"/>
            <a:ext cx="219075" cy="2738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67682" y="3609618"/>
            <a:ext cx="219122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Modo braille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167682" y="3971092"/>
            <a:ext cx="343733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Modo braille com arquivos .brf.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6586299" y="4857869"/>
            <a:ext cx="438150" cy="15240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21" name="Shape 15"/>
          <p:cNvSpPr/>
          <p:nvPr/>
        </p:nvSpPr>
        <p:spPr>
          <a:xfrm>
            <a:off x="6272927" y="4701183"/>
            <a:ext cx="328613" cy="328613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96" y="4728567"/>
            <a:ext cx="219075" cy="27384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167682" y="4682847"/>
            <a:ext cx="2639258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Temas de alto contraste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7167682" y="5044321"/>
            <a:ext cx="36899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Temas de alto contraste em IDEs.</a:t>
            </a:r>
            <a:endParaRPr lang="en-US" sz="1700" dirty="0"/>
          </a:p>
        </p:txBody>
      </p:sp>
      <p:sp>
        <p:nvSpPr>
          <p:cNvPr id="25" name="Shape 18"/>
          <p:cNvSpPr/>
          <p:nvPr/>
        </p:nvSpPr>
        <p:spPr>
          <a:xfrm>
            <a:off x="6586299" y="5931098"/>
            <a:ext cx="438150" cy="15240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26" name="Shape 19"/>
          <p:cNvSpPr/>
          <p:nvPr/>
        </p:nvSpPr>
        <p:spPr>
          <a:xfrm>
            <a:off x="6272927" y="5774412"/>
            <a:ext cx="328613" cy="328613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696" y="5801797"/>
            <a:ext cx="219075" cy="273844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167682" y="5756077"/>
            <a:ext cx="219122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Narração</a:t>
            </a:r>
            <a:endParaRPr lang="en-US" sz="1700" dirty="0"/>
          </a:p>
        </p:txBody>
      </p:sp>
      <p:sp>
        <p:nvSpPr>
          <p:cNvPr id="29" name="Text 21"/>
          <p:cNvSpPr/>
          <p:nvPr/>
        </p:nvSpPr>
        <p:spPr>
          <a:xfrm>
            <a:off x="7167682" y="6117550"/>
            <a:ext cx="332565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Suporte à narração de código.</a:t>
            </a:r>
            <a:endParaRPr lang="en-US" sz="1700" dirty="0"/>
          </a:p>
        </p:txBody>
      </p:sp>
      <p:sp>
        <p:nvSpPr>
          <p:cNvPr id="30" name="Shape 22"/>
          <p:cNvSpPr/>
          <p:nvPr/>
        </p:nvSpPr>
        <p:spPr>
          <a:xfrm>
            <a:off x="6586299" y="7004328"/>
            <a:ext cx="438150" cy="15240"/>
          </a:xfrm>
          <a:prstGeom prst="roundRect">
            <a:avLst>
              <a:gd name="adj" fmla="val 143785"/>
            </a:avLst>
          </a:prstGeom>
          <a:solidFill>
            <a:srgbClr val="555553"/>
          </a:solidFill>
          <a:ln/>
        </p:spPr>
      </p:sp>
      <p:sp>
        <p:nvSpPr>
          <p:cNvPr id="31" name="Shape 23"/>
          <p:cNvSpPr/>
          <p:nvPr/>
        </p:nvSpPr>
        <p:spPr>
          <a:xfrm>
            <a:off x="6272927" y="6847642"/>
            <a:ext cx="328613" cy="328613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696" y="6875026"/>
            <a:ext cx="219075" cy="273844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7167682" y="6829306"/>
            <a:ext cx="283249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Blocos visuais acessíveis</a:t>
            </a:r>
            <a:endParaRPr lang="en-US" sz="1700" dirty="0"/>
          </a:p>
        </p:txBody>
      </p:sp>
      <p:sp>
        <p:nvSpPr>
          <p:cNvPr id="34" name="Text 25"/>
          <p:cNvSpPr/>
          <p:nvPr/>
        </p:nvSpPr>
        <p:spPr>
          <a:xfrm>
            <a:off x="7167682" y="7190780"/>
            <a:ext cx="538793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Blocos visuais acessíveis para fins educacionais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7791"/>
            <a:ext cx="5670590" cy="73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🙌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Como Contribuir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70678"/>
            <a:ext cx="1630323" cy="878919"/>
          </a:xfrm>
          <a:prstGeom prst="roundRect">
            <a:avLst>
              <a:gd name="adj" fmla="val 3871"/>
            </a:avLst>
          </a:prstGeom>
          <a:solidFill>
            <a:srgbClr val="3C3C3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81082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797493"/>
            <a:ext cx="47748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Sugerir ideias e melhorias.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2537460" y="3434358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555553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562945"/>
            <a:ext cx="3260646" cy="878919"/>
          </a:xfrm>
          <a:prstGeom prst="roundRect">
            <a:avLst>
              <a:gd name="adj" fmla="val 3871"/>
            </a:avLst>
          </a:prstGeom>
          <a:solidFill>
            <a:srgbClr val="3C3C3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803094"/>
            <a:ext cx="318968" cy="3986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1249" y="3789759"/>
            <a:ext cx="53715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Relatar bugs detalhadamente.</a:t>
            </a:r>
            <a:endParaRPr lang="en-US" sz="2650" dirty="0"/>
          </a:p>
        </p:txBody>
      </p:sp>
      <p:sp>
        <p:nvSpPr>
          <p:cNvPr id="10" name="Shape 6"/>
          <p:cNvSpPr/>
          <p:nvPr/>
        </p:nvSpPr>
        <p:spPr>
          <a:xfrm>
            <a:off x="4167783" y="4426625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55553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555212"/>
            <a:ext cx="4890968" cy="878919"/>
          </a:xfrm>
          <a:prstGeom prst="roundRect">
            <a:avLst>
              <a:gd name="adj" fmla="val 3871"/>
            </a:avLst>
          </a:prstGeom>
          <a:solidFill>
            <a:srgbClr val="3C3C3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4795361"/>
            <a:ext cx="318968" cy="3986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911572" y="4782026"/>
            <a:ext cx="45783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Fazer fork e pull requests.</a:t>
            </a:r>
            <a:endParaRPr lang="en-US" sz="2650" dirty="0"/>
          </a:p>
        </p:txBody>
      </p:sp>
      <p:sp>
        <p:nvSpPr>
          <p:cNvPr id="14" name="Shape 9"/>
          <p:cNvSpPr/>
          <p:nvPr/>
        </p:nvSpPr>
        <p:spPr>
          <a:xfrm>
            <a:off x="5798106" y="5418892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555553"/>
          </a:solidFill>
          <a:ln/>
        </p:spPr>
      </p:sp>
      <p:sp>
        <p:nvSpPr>
          <p:cNvPr id="15" name="Shape 10"/>
          <p:cNvSpPr/>
          <p:nvPr/>
        </p:nvSpPr>
        <p:spPr>
          <a:xfrm>
            <a:off x="793790" y="5547479"/>
            <a:ext cx="6521410" cy="1304211"/>
          </a:xfrm>
          <a:prstGeom prst="roundRect">
            <a:avLst>
              <a:gd name="adj" fmla="val 2609"/>
            </a:avLst>
          </a:prstGeom>
          <a:solidFill>
            <a:srgbClr val="3C3C3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000274"/>
            <a:ext cx="318968" cy="3986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42014" y="5774293"/>
            <a:ext cx="6067782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Melhorar a documentação e exemplos.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597694"/>
            <a:ext cx="3972997" cy="46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📚</a:t>
            </a:r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Exemplo de Código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760690" y="1273969"/>
            <a:ext cx="4855369" cy="635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INICIO
  GUARDAR NOME COMO TEXTO COM "Carlos" ;
  GUARDAR IDADE COMO NUMERO COM 17 ;
  EXIBIR("Verificando idade...") ;
  QUANDO (IDADE MAIOR 18)
  INICIO
    EXIBIR("Maior de idade.") ;
  FIM
  SENAO
  INICIO
    EXIBIR("Menor de idade.") ;
  FIM
  ENQUANTO (IDADE MENOR 18)
  INICIO
    IDADE RECEBE IDADE MAIS 1 ;
    EXIBIR(IDADE) ;
  FIM
  EXIBIR("Qual seu nome?") ;
  NOME RECEBE PERGUNTAR() ;
  EXIBIR("Olá,") ;
  EXIBIR(NOME) ;
  FALAR("Olá, eu sou Pedro") ;
FIM
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2025-04-27T18:00:06Z</dcterms:created>
  <dcterms:modified xsi:type="dcterms:W3CDTF">2025-04-27T18:00:06Z</dcterms:modified>
</cp:coreProperties>
</file>